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italic.fntdata"/><Relationship Id="rId10" Type="http://schemas.openxmlformats.org/officeDocument/2006/relationships/slide" Target="slides/slide5.xml"/><Relationship Id="rId32" Type="http://schemas.openxmlformats.org/officeDocument/2006/relationships/font" Target="fonts/Raleway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gif>
</file>

<file path=ppt/media/image27.gif>
</file>

<file path=ppt/media/image28.gif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Shape 1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Shape 1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hape 6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Shape 62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Shape 63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Shape 18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Shape 19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hape 2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Shape 23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Shape 2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Shape 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Shape 3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Shape 3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Shape 3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hape 4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hape 4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Shape 4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Shape 5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Shape 51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Shape 5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hape 56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Shape 5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Shape 58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gif"/><Relationship Id="rId4" Type="http://schemas.openxmlformats.org/officeDocument/2006/relationships/image" Target="../media/image27.gif"/><Relationship Id="rId5" Type="http://schemas.openxmlformats.org/officeDocument/2006/relationships/image" Target="../media/image26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jpg"/><Relationship Id="rId4" Type="http://schemas.openxmlformats.org/officeDocument/2006/relationships/image" Target="../media/image1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jpg"/><Relationship Id="rId4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jpg"/><Relationship Id="rId4" Type="http://schemas.openxmlformats.org/officeDocument/2006/relationships/image" Target="../media/image2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jpg"/><Relationship Id="rId4" Type="http://schemas.openxmlformats.org/officeDocument/2006/relationships/image" Target="../media/image2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9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9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9.png"/><Relationship Id="rId5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ctrTitle"/>
          </p:nvPr>
        </p:nvSpPr>
        <p:spPr>
          <a:xfrm>
            <a:off x="2371725" y="630225"/>
            <a:ext cx="6331500" cy="31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Superpixel preprocessing as data reduction in image recognition</a:t>
            </a:r>
            <a:endParaRPr/>
          </a:p>
        </p:txBody>
      </p:sp>
      <p:sp>
        <p:nvSpPr>
          <p:cNvPr id="73" name="Shape 73"/>
          <p:cNvSpPr txBox="1"/>
          <p:nvPr>
            <p:ph idx="1" type="subTitle"/>
          </p:nvPr>
        </p:nvSpPr>
        <p:spPr>
          <a:xfrm>
            <a:off x="2390275" y="4140000"/>
            <a:ext cx="6331500" cy="64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Mitan Theodor-Alexandru</a:t>
            </a:r>
            <a:endParaRPr sz="24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Coordonator: Lect. Dr. Benchea Razvan</a:t>
            </a:r>
            <a:endParaRPr sz="2400"/>
          </a:p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700" y="185075"/>
            <a:ext cx="5900599" cy="4964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Shape 151"/>
          <p:cNvGrpSpPr/>
          <p:nvPr/>
        </p:nvGrpSpPr>
        <p:grpSpPr>
          <a:xfrm>
            <a:off x="44489" y="185066"/>
            <a:ext cx="2019159" cy="1138128"/>
            <a:chOff x="6803263" y="395363"/>
            <a:chExt cx="2212050" cy="2648657"/>
          </a:xfrm>
        </p:grpSpPr>
        <p:pic>
          <p:nvPicPr>
            <p:cNvPr id="152" name="Shape 152"/>
            <p:cNvPicPr preferRelativeResize="0"/>
            <p:nvPr/>
          </p:nvPicPr>
          <p:blipFill rotWithShape="1">
            <a:blip r:embed="rId4">
              <a:alphaModFix/>
            </a:blip>
            <a:srcRect b="19672" l="0" r="0" t="0"/>
            <a:stretch/>
          </p:blipFill>
          <p:spPr>
            <a:xfrm>
              <a:off x="6803263" y="427467"/>
              <a:ext cx="2212050" cy="26165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53" name="Shape 153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Shape 15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Low dmul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Colour reduction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(space doesn’t matter)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t/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55" name="Shape 15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6" name="Shape 156"/>
          <p:cNvGrpSpPr/>
          <p:nvPr/>
        </p:nvGrpSpPr>
        <p:grpSpPr>
          <a:xfrm>
            <a:off x="7385869" y="3051228"/>
            <a:ext cx="1758137" cy="1464443"/>
            <a:chOff x="6803263" y="395363"/>
            <a:chExt cx="2212050" cy="2648657"/>
          </a:xfrm>
        </p:grpSpPr>
        <p:pic>
          <p:nvPicPr>
            <p:cNvPr id="157" name="Shape 157"/>
            <p:cNvPicPr preferRelativeResize="0"/>
            <p:nvPr/>
          </p:nvPicPr>
          <p:blipFill rotWithShape="1">
            <a:blip r:embed="rId4">
              <a:alphaModFix/>
            </a:blip>
            <a:srcRect b="19672" l="0" r="0" t="0"/>
            <a:stretch/>
          </p:blipFill>
          <p:spPr>
            <a:xfrm>
              <a:off x="6803263" y="427467"/>
              <a:ext cx="2212050" cy="26165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58" name="Shape 15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9" name="Shape 159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High dmul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Detail lost, space matters more than colour.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298575" y="402775"/>
            <a:ext cx="87165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Superpixels to input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65" name="Shape 165"/>
          <p:cNvSpPr txBox="1"/>
          <p:nvPr>
            <p:ph type="title"/>
          </p:nvPr>
        </p:nvSpPr>
        <p:spPr>
          <a:xfrm>
            <a:off x="535775" y="1480150"/>
            <a:ext cx="71679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“Cellbatch” uses the averages of each superpixel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“Relbatch” uses batches of relationships with Euclidean metrics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200" y="3465338"/>
            <a:ext cx="4257675" cy="27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3063" y="2365200"/>
            <a:ext cx="2143125" cy="24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Shape 16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298575" y="402775"/>
            <a:ext cx="87165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neural network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575" y="1782601"/>
            <a:ext cx="3171700" cy="242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0325" y="2199500"/>
            <a:ext cx="5274750" cy="15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>
            <p:ph type="title"/>
          </p:nvPr>
        </p:nvSpPr>
        <p:spPr>
          <a:xfrm>
            <a:off x="1068275" y="4327000"/>
            <a:ext cx="1632300" cy="5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Cellbatch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Shape 177"/>
          <p:cNvSpPr txBox="1"/>
          <p:nvPr>
            <p:ph type="title"/>
          </p:nvPr>
        </p:nvSpPr>
        <p:spPr>
          <a:xfrm>
            <a:off x="5914350" y="3971025"/>
            <a:ext cx="9267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CNN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520825" y="1933600"/>
            <a:ext cx="71679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30 clusters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20 epochs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All images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We track accuracy and time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Baseline: flat, fully-connected network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Shape 184"/>
          <p:cNvSpPr txBox="1"/>
          <p:nvPr>
            <p:ph type="title"/>
          </p:nvPr>
        </p:nvSpPr>
        <p:spPr>
          <a:xfrm>
            <a:off x="283100" y="712150"/>
            <a:ext cx="63480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Rules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185" name="Shape 185"/>
          <p:cNvGrpSpPr/>
          <p:nvPr/>
        </p:nvGrpSpPr>
        <p:grpSpPr>
          <a:xfrm>
            <a:off x="5136688" y="1036479"/>
            <a:ext cx="2212050" cy="2537076"/>
            <a:chOff x="6803275" y="395363"/>
            <a:chExt cx="2212050" cy="2537076"/>
          </a:xfrm>
        </p:grpSpPr>
        <p:pic>
          <p:nvPicPr>
            <p:cNvPr id="186" name="Shape 18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87" name="Shape 187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8" name="Shape 18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Other parameters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Each algorithm has its own parameters, and they have been tweaked to roughly similar degrees of complexity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89" name="Shape 18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520825" y="1933600"/>
            <a:ext cx="71679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Font typeface="Lato"/>
              <a:buAutoNum type="arabicPeriod"/>
            </a:pPr>
            <a:r>
              <a:rPr b="0" lang="en" sz="36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Cellbatch: ~85%</a:t>
            </a:r>
            <a:endParaRPr b="0" sz="36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Font typeface="Lato"/>
              <a:buAutoNum type="arabicPeriod"/>
            </a:pPr>
            <a:r>
              <a:rPr b="0" lang="en" sz="36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Relbatch: ~86%</a:t>
            </a:r>
            <a:endParaRPr b="0" sz="36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Font typeface="Lato"/>
              <a:buAutoNum type="arabicPeriod"/>
            </a:pPr>
            <a:r>
              <a:rPr b="0" lang="en" sz="36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Flat: ~50%</a:t>
            </a:r>
            <a:endParaRPr b="0" sz="36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Shape 195"/>
          <p:cNvSpPr txBox="1"/>
          <p:nvPr>
            <p:ph type="title"/>
          </p:nvPr>
        </p:nvSpPr>
        <p:spPr>
          <a:xfrm>
            <a:off x="283100" y="712150"/>
            <a:ext cx="76938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for “CIFAR-2”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96" name="Shape 19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7" name="Shape 197"/>
          <p:cNvGrpSpPr/>
          <p:nvPr/>
        </p:nvGrpSpPr>
        <p:grpSpPr>
          <a:xfrm>
            <a:off x="6160888" y="1824116"/>
            <a:ext cx="2212050" cy="2537076"/>
            <a:chOff x="6803275" y="395363"/>
            <a:chExt cx="2212050" cy="2537076"/>
          </a:xfrm>
        </p:grpSpPr>
        <p:pic>
          <p:nvPicPr>
            <p:cNvPr id="198" name="Shape 19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99" name="Shape 199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0" name="Shape 20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Data size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Cellbatch has reduced the input data to under a tenth of its original size.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Relbatch has increased it slightly, depending on number of relationships.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0" y="345825"/>
            <a:ext cx="76938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Timing 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700" y="123350"/>
            <a:ext cx="6708900" cy="4657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283100" y="254950"/>
            <a:ext cx="83964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Gif, demos (changing dmul)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75" y="1301187"/>
            <a:ext cx="3753025" cy="254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1475" y="1120200"/>
            <a:ext cx="24384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6150" y="2939500"/>
            <a:ext cx="2635975" cy="20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261750" y="140578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Correctly classified suns</a:t>
            </a:r>
            <a:endParaRPr/>
          </a:p>
        </p:txBody>
      </p:sp>
      <p:sp>
        <p:nvSpPr>
          <p:cNvPr id="222" name="Shape 2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3" name="Shape 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2678"/>
            <a:ext cx="4214857" cy="3678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Shape 2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132" y="1661241"/>
            <a:ext cx="4471942" cy="298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261750" y="140578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Correctly classified suns</a:t>
            </a:r>
            <a:endParaRPr/>
          </a:p>
        </p:txBody>
      </p:sp>
      <p:sp>
        <p:nvSpPr>
          <p:cNvPr id="230" name="Shape 23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1" name="Shape 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8538" y="1258903"/>
            <a:ext cx="3660565" cy="3678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Shape 2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202" y="1486278"/>
            <a:ext cx="4294443" cy="3223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type="title"/>
          </p:nvPr>
        </p:nvSpPr>
        <p:spPr>
          <a:xfrm>
            <a:off x="261750" y="140578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Wrongly classified suns</a:t>
            </a:r>
            <a:endParaRPr/>
          </a:p>
        </p:txBody>
      </p:sp>
      <p:sp>
        <p:nvSpPr>
          <p:cNvPr id="238" name="Shape 23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9" name="Shape 2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750" y="1725149"/>
            <a:ext cx="4126226" cy="232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3003" y="1472597"/>
            <a:ext cx="4239249" cy="28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Outline</a:t>
            </a:r>
            <a:endParaRPr sz="2400"/>
          </a:p>
        </p:txBody>
      </p:sp>
      <p:sp>
        <p:nvSpPr>
          <p:cNvPr id="80" name="Shape 80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We use 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clustering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to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reduce computational effort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and training time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required for image recognition with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simpler neural network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architecture that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trains very rapidly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As such, we use a combination of two fundamental machine learning techniques.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type="title"/>
          </p:nvPr>
        </p:nvSpPr>
        <p:spPr>
          <a:xfrm>
            <a:off x="261750" y="140578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Correctly classified moons</a:t>
            </a:r>
            <a:endParaRPr/>
          </a:p>
        </p:txBody>
      </p:sp>
      <p:sp>
        <p:nvSpPr>
          <p:cNvPr id="246" name="Shape 24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2678"/>
            <a:ext cx="5520633" cy="3678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Shape 2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5683" y="1935553"/>
            <a:ext cx="3166167" cy="2432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261750" y="140578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Correctly </a:t>
            </a:r>
            <a:r>
              <a:rPr lang="en"/>
              <a:t>classified</a:t>
            </a:r>
            <a:r>
              <a:rPr lang="en"/>
              <a:t> moons</a:t>
            </a:r>
            <a:endParaRPr/>
          </a:p>
        </p:txBody>
      </p:sp>
      <p:sp>
        <p:nvSpPr>
          <p:cNvPr id="254" name="Shape 25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5" name="Shape 2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2678"/>
            <a:ext cx="3678423" cy="367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Shape 2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8273" y="1770678"/>
            <a:ext cx="5008378" cy="2762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261750" y="140578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Wrongly </a:t>
            </a:r>
            <a:r>
              <a:rPr lang="en"/>
              <a:t>classified</a:t>
            </a:r>
            <a:r>
              <a:rPr lang="en"/>
              <a:t> moons</a:t>
            </a:r>
            <a:endParaRPr/>
          </a:p>
        </p:txBody>
      </p:sp>
      <p:sp>
        <p:nvSpPr>
          <p:cNvPr id="262" name="Shape 26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3" name="Shape 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2678"/>
            <a:ext cx="4900208" cy="3678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Shape 2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9900" y="1337392"/>
            <a:ext cx="3896800" cy="3174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520825" y="1933600"/>
            <a:ext cx="71679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Better use of the superpixels’ immediate neighbourhood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Cluster analysis on superpixels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SLIC-like optimisations (limited search space)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Shape 270"/>
          <p:cNvSpPr txBox="1"/>
          <p:nvPr>
            <p:ph type="title"/>
          </p:nvPr>
        </p:nvSpPr>
        <p:spPr>
          <a:xfrm>
            <a:off x="283100" y="712150"/>
            <a:ext cx="76938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work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71" name="Shape 27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368425" y="1781200"/>
            <a:ext cx="71679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Reasonable accuracy with very fast training times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Simple architecture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Flexible input size and type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Substantial data reduction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lang="en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Effort moved to preprocessing, testing is almost instant: can prepare data regardless of network architecture</a:t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Shape 277"/>
          <p:cNvSpPr txBox="1"/>
          <p:nvPr>
            <p:ph type="title"/>
          </p:nvPr>
        </p:nvSpPr>
        <p:spPr>
          <a:xfrm>
            <a:off x="283100" y="712150"/>
            <a:ext cx="76938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78" name="Shape 27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261750" y="2061903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Questions</a:t>
            </a:r>
            <a:endParaRPr/>
          </a:p>
        </p:txBody>
      </p:sp>
      <p:sp>
        <p:nvSpPr>
          <p:cNvPr id="284" name="Shape 28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53535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4294967295" type="title"/>
          </p:nvPr>
        </p:nvSpPr>
        <p:spPr>
          <a:xfrm>
            <a:off x="535775" y="1480150"/>
            <a:ext cx="71679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CNNs require GPU use or high-powered machines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Long training times vs. rapid innovation / testing</a:t>
            </a:r>
            <a:endParaRPr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Complex architectures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Per-image testing time can be too high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Lato"/>
              <a:buAutoNum type="arabicPeriod"/>
            </a:pPr>
            <a:r>
              <a:rPr b="0" lang="en" sz="24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Fixed input size</a:t>
            </a:r>
            <a:endParaRPr b="0" sz="24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Shape 87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Problems addressed</a:t>
            </a:r>
            <a:endParaRPr sz="2400"/>
          </a:p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94" name="Shape 9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The Process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6" name="Shape 96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Acquire images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CIFAR-10 and ImageSoup scraping.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K-means on pixels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Cluster / segment the pixel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Centroids to neural network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Use the 5-D centroids as input for a neural network that solves the classification problem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30200" y="428075"/>
            <a:ext cx="87165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CIFAR-10: 60.000 small images</a:t>
            </a:r>
            <a:endParaRPr sz="3600">
              <a:solidFill>
                <a:schemeClr val="accent5"/>
              </a:solidFill>
            </a:endParaRPr>
          </a:p>
        </p:txBody>
      </p:sp>
      <p:sp>
        <p:nvSpPr>
          <p:cNvPr id="103" name="Shape 10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4174" y="1200300"/>
            <a:ext cx="4935650" cy="37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298575" y="402775"/>
            <a:ext cx="87165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Scraping: suns and moons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025" y="2537675"/>
            <a:ext cx="7219950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298575" y="402775"/>
            <a:ext cx="87165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to XYRGB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117" name="Shape 117"/>
          <p:cNvGrpSpPr/>
          <p:nvPr/>
        </p:nvGrpSpPr>
        <p:grpSpPr>
          <a:xfrm>
            <a:off x="6705838" y="1933260"/>
            <a:ext cx="2212050" cy="2537076"/>
            <a:chOff x="6803275" y="395363"/>
            <a:chExt cx="2212050" cy="2537076"/>
          </a:xfrm>
        </p:grpSpPr>
        <p:pic>
          <p:nvPicPr>
            <p:cNvPr id="118" name="Shape 1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19" name="Shape 119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0" name="Shape 12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Flattened meshgrid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Each 5-D unit has its coordinates normalised by the shortest side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Normalised RGB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We normalise the RGB components to [0, 1].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21" name="Shape 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1625" y="2525525"/>
            <a:ext cx="4756874" cy="128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5388" y="2473225"/>
            <a:ext cx="6029325" cy="138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298575" y="402775"/>
            <a:ext cx="87165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Superpixels (SLIC)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129" name="Shape 129"/>
          <p:cNvGrpSpPr/>
          <p:nvPr/>
        </p:nvGrpSpPr>
        <p:grpSpPr>
          <a:xfrm>
            <a:off x="6705837" y="1933271"/>
            <a:ext cx="2212050" cy="2081417"/>
            <a:chOff x="6803275" y="395363"/>
            <a:chExt cx="2212050" cy="2537076"/>
          </a:xfrm>
        </p:grpSpPr>
        <p:pic>
          <p:nvPicPr>
            <p:cNvPr id="130" name="Shape 1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31" name="Shape 131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2" name="Shape 13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Inspiration: SLIC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SLIC superpixels use a combination of spatial and chromatic distance in the La*b* space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8075" y="1621425"/>
            <a:ext cx="5505450" cy="270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298575" y="402775"/>
            <a:ext cx="8716500" cy="11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Superpixels: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</a:t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1441712" y="2661165"/>
            <a:ext cx="2212050" cy="1741956"/>
            <a:chOff x="6803275" y="395363"/>
            <a:chExt cx="2212050" cy="2537076"/>
          </a:xfrm>
        </p:grpSpPr>
        <p:pic>
          <p:nvPicPr>
            <p:cNvPr id="141" name="Shape 1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42" name="Shape 142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Shape 143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XYRGB clustering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80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My m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odel: X, Y, R, G, B are considered similarly, but the first two are “tweaked”.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44" name="Shape 1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1000" y="74650"/>
            <a:ext cx="3271650" cy="49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